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6" r:id="rId4"/>
    <p:sldId id="290" r:id="rId5"/>
    <p:sldId id="286" r:id="rId6"/>
    <p:sldId id="287" r:id="rId7"/>
    <p:sldId id="293" r:id="rId8"/>
    <p:sldId id="291" r:id="rId9"/>
    <p:sldId id="270" r:id="rId10"/>
    <p:sldId id="269" r:id="rId11"/>
    <p:sldId id="261" r:id="rId12"/>
    <p:sldId id="295" r:id="rId13"/>
    <p:sldId id="294" r:id="rId14"/>
    <p:sldId id="262" r:id="rId15"/>
    <p:sldId id="271" r:id="rId16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9" autoAdjust="0"/>
    <p:restoredTop sz="94660"/>
  </p:normalViewPr>
  <p:slideViewPr>
    <p:cSldViewPr>
      <p:cViewPr>
        <p:scale>
          <a:sx n="61" d="100"/>
          <a:sy n="61" d="100"/>
        </p:scale>
        <p:origin x="1476" y="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43" cy="496254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64" y="0"/>
            <a:ext cx="2946443" cy="496254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pPr>
              <a:defRPr/>
            </a:pPr>
            <a:fld id="{0D7A0D04-21A1-446B-AA08-A8E3D1F074AE}" type="datetimeFigureOut">
              <a:rPr lang="en-GB"/>
              <a:pPr>
                <a:defRPr/>
              </a:pPr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809"/>
            <a:ext cx="2946443" cy="496253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64" y="9428809"/>
            <a:ext cx="2946443" cy="496253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pPr>
              <a:defRPr/>
            </a:pPr>
            <a:fld id="{5B50EA02-FBA1-4985-BF41-8EF5A7BE0F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445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443" cy="496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1" rIns="95561" bIns="4778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64" y="0"/>
            <a:ext cx="2946443" cy="496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1" rIns="95561" bIns="4778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51" y="4715193"/>
            <a:ext cx="5438140" cy="4466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1" rIns="95561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809"/>
            <a:ext cx="2946443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1" rIns="95561" bIns="4778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64" y="9428809"/>
            <a:ext cx="2946443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1" rIns="95561" bIns="4778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DC584EB6-E93F-418E-95EA-57F8D04E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4D9D80-875E-4173-836B-3BC073D7694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36B0FF-E770-4356-8AD3-9F3BA4E6337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CA47B9-B4B2-482C-827C-07796546D04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CA47B9-B4B2-482C-827C-07796546D04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9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CA47B9-B4B2-482C-827C-07796546D04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18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97352A-4CC3-42B8-9BF1-B8AA5E5493F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C07D2-A9E9-4DDB-A495-9079285CD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72866-8F56-4457-BEBB-6E9428319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0296A-B091-4628-B561-C1E931D34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670FA-C1CA-483F-9B31-C4872494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D1788-1489-448A-9E6C-B83339BA8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782F0-84F2-4E1D-B335-B78787ED9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C372A-F9E2-4672-8146-BCC418992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601A4-121A-46DD-A4B4-24A747F1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049C1-652C-4B21-9261-B7F3148E4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0024E-9FF2-4995-A391-079B38207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FED5F-F470-444C-B294-4697C022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85C76DD-24FC-4112-862B-1397FB371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4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2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26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6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6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026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26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26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26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7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7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7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7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7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7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7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27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7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28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28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8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5" y="325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8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5" y="175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8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8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4" y="890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8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799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9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029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4" y="135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1029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2348880"/>
            <a:ext cx="8568952" cy="2273300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>
                <a:solidFill>
                  <a:schemeClr val="tx1"/>
                </a:solidFill>
              </a:rPr>
              <a:t>Abbey CE VA Primary School</a:t>
            </a:r>
            <a:br>
              <a:rPr lang="en-GB" sz="3200" dirty="0">
                <a:solidFill>
                  <a:schemeClr val="tx1"/>
                </a:solidFill>
              </a:rPr>
            </a:br>
            <a:r>
              <a:rPr lang="en-GB" sz="3200" dirty="0">
                <a:solidFill>
                  <a:schemeClr val="tx1"/>
                </a:solidFill>
              </a:rPr>
              <a:t>Reception 2025-26</a:t>
            </a:r>
            <a:br>
              <a:rPr lang="en-GB" sz="3200" dirty="0">
                <a:solidFill>
                  <a:schemeClr val="tx1"/>
                </a:solidFill>
              </a:rPr>
            </a:br>
            <a:br>
              <a:rPr lang="en-GB" sz="3200" dirty="0">
                <a:solidFill>
                  <a:schemeClr val="tx1"/>
                </a:solidFill>
              </a:rPr>
            </a:br>
            <a:r>
              <a:rPr lang="en-GB" sz="4800" dirty="0">
                <a:solidFill>
                  <a:schemeClr val="tx1"/>
                </a:solidFill>
              </a:rPr>
              <a:t>Welcome to Reception!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" name="Picture 3" descr="abbeylogo">
            <a:extLst>
              <a:ext uri="{FF2B5EF4-FFF2-40B4-BE49-F238E27FC236}">
                <a16:creationId xmlns:a16="http://schemas.microsoft.com/office/drawing/2014/main" id="{77E53EBD-D00F-4455-AB20-F5D2E00FB1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8640"/>
            <a:ext cx="1080120" cy="1322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95185" y="-800100"/>
            <a:ext cx="6870700" cy="1600200"/>
          </a:xfrm>
        </p:spPr>
        <p:txBody>
          <a:bodyPr/>
          <a:lstStyle/>
          <a:p>
            <a:r>
              <a:rPr lang="en-GB" dirty="0"/>
              <a:t>Reading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7696200" cy="3832448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The million word gap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Here’s how many words children would have heard by the time they were 5 years old:</a:t>
            </a:r>
          </a:p>
          <a:p>
            <a:r>
              <a:rPr lang="en-GB" sz="2400" dirty="0"/>
              <a:t>Never read to, 4,662 words;</a:t>
            </a:r>
          </a:p>
          <a:p>
            <a:r>
              <a:rPr lang="en-GB" sz="2400" dirty="0"/>
              <a:t>1–2 times per week, 63,570 words;</a:t>
            </a:r>
          </a:p>
          <a:p>
            <a:r>
              <a:rPr lang="en-GB" sz="2400" dirty="0"/>
              <a:t>3–5 times per week, 169,520 words; </a:t>
            </a:r>
          </a:p>
          <a:p>
            <a:r>
              <a:rPr lang="en-GB" sz="2400" dirty="0"/>
              <a:t>Daily, 296,660 words;</a:t>
            </a:r>
          </a:p>
          <a:p>
            <a:r>
              <a:rPr lang="en-GB" sz="2400" dirty="0"/>
              <a:t>Five books a day, 1,483,300 words</a:t>
            </a:r>
          </a:p>
          <a:p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endParaRPr lang="en-GB" sz="1800" dirty="0"/>
          </a:p>
          <a:p>
            <a:endParaRPr lang="en-GB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13532F-DE01-42B6-A644-8CC5A38FA81A}"/>
              </a:ext>
            </a:extLst>
          </p:cNvPr>
          <p:cNvSpPr txBox="1"/>
          <p:nvPr/>
        </p:nvSpPr>
        <p:spPr>
          <a:xfrm>
            <a:off x="5652120" y="5730354"/>
            <a:ext cx="2993101" cy="9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sz="1800" dirty="0"/>
              <a:t>Children benefit from reading all around them– road signs, labels, packaging, timetables.</a:t>
            </a:r>
            <a:endParaRPr lang="en-GB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77CDDC-B3E0-468A-9A5C-CC63DBBE1AF1}"/>
              </a:ext>
            </a:extLst>
          </p:cNvPr>
          <p:cNvSpPr txBox="1"/>
          <p:nvPr/>
        </p:nvSpPr>
        <p:spPr>
          <a:xfrm>
            <a:off x="1187624" y="4525144"/>
            <a:ext cx="460851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0" i="0" dirty="0">
                <a:solidFill>
                  <a:srgbClr val="040C28"/>
                </a:solidFill>
                <a:effectLst/>
                <a:latin typeface="+mj-lt"/>
              </a:rPr>
              <a:t>“Reading and writing float on a sea of talk.”</a:t>
            </a:r>
            <a:endParaRPr lang="en-GB" sz="3200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7696200" cy="504056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/>
              <a:t>In Reception, children engage in daily Essential Letters and Sounds phonics teaching.</a:t>
            </a:r>
          </a:p>
          <a:p>
            <a:pPr eaLnBrk="1" hangingPunct="1">
              <a:lnSpc>
                <a:spcPct val="80000"/>
              </a:lnSpc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Additional 1:1 reading in the week will take place with either a TA or teacher.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Children will have a phonetically decodable reading book and sharing book to take home.  Please fill in the diary to show your child is reading at home.  These will be checked once a week. Bring book bags in daily. Books are changed on Thursdays.</a:t>
            </a:r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An update on the phonics learning we have learnt will be posted on Google Classroom each week – show on GC</a:t>
            </a:r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392025B-8138-4A42-BE91-B8C8323A3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-818101"/>
            <a:ext cx="6870700" cy="1600200"/>
          </a:xfrm>
        </p:spPr>
        <p:txBody>
          <a:bodyPr/>
          <a:lstStyle/>
          <a:p>
            <a:r>
              <a:rPr lang="en-GB" dirty="0"/>
              <a:t>Phonics and Reading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5BAC0A-F680-495D-8B49-A910029984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909" y="4797152"/>
            <a:ext cx="5572125" cy="15525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620688"/>
            <a:ext cx="7696200" cy="6120680"/>
          </a:xfrm>
        </p:spPr>
        <p:txBody>
          <a:bodyPr/>
          <a:lstStyle/>
          <a:p>
            <a:pPr marL="0" indent="0">
              <a:buNone/>
            </a:pPr>
            <a:r>
              <a:rPr lang="en-GB" sz="1800" b="1" dirty="0">
                <a:solidFill>
                  <a:srgbClr val="000000"/>
                </a:solidFill>
                <a:latin typeface="+mj-lt"/>
              </a:rPr>
              <a:t>Blend</a:t>
            </a:r>
            <a:r>
              <a:rPr lang="en-GB" sz="1800" dirty="0">
                <a:solidFill>
                  <a:srgbClr val="000000"/>
                </a:solidFill>
                <a:latin typeface="+mj-lt"/>
              </a:rPr>
              <a:t>: </a:t>
            </a:r>
            <a:r>
              <a:rPr lang="en-US" sz="1800" b="0" i="0" u="none" strike="noStrike" baseline="0" dirty="0">
                <a:latin typeface="+mj-lt"/>
              </a:rPr>
              <a:t>To draw individual sounds together to pronounce a word: for example, s-n-a-p, blended together, reads ‘snap’. </a:t>
            </a:r>
          </a:p>
          <a:p>
            <a:pPr marL="0" indent="0" algn="l">
              <a:buNone/>
            </a:pPr>
            <a:r>
              <a:rPr lang="en-US" sz="1800" b="1" dirty="0">
                <a:latin typeface="+mj-lt"/>
              </a:rPr>
              <a:t>Decoding: </a:t>
            </a:r>
            <a:r>
              <a:rPr lang="en-US" sz="1800" b="0" i="0" u="none" strike="noStrike" baseline="0" dirty="0">
                <a:latin typeface="+mj-lt"/>
              </a:rPr>
              <a:t>Extracting meaning from symbols. In the case of reading, the symbols are letters, which are decoded into words. </a:t>
            </a:r>
          </a:p>
          <a:p>
            <a:pPr marL="0" indent="0" algn="l">
              <a:buNone/>
            </a:pPr>
            <a:r>
              <a:rPr lang="en-US" sz="1800" b="1" dirty="0">
                <a:latin typeface="+mj-lt"/>
              </a:rPr>
              <a:t>Digraph</a:t>
            </a:r>
            <a:r>
              <a:rPr lang="en-US" sz="1800" dirty="0">
                <a:latin typeface="+mj-lt"/>
              </a:rPr>
              <a:t>: Two letters making one sound: for example, </a:t>
            </a:r>
            <a:r>
              <a:rPr lang="en-US" sz="1800" dirty="0" err="1">
                <a:latin typeface="+mj-lt"/>
              </a:rPr>
              <a:t>ch</a:t>
            </a:r>
            <a:r>
              <a:rPr lang="en-US" sz="1800" dirty="0">
                <a:latin typeface="+mj-lt"/>
              </a:rPr>
              <a:t>, </a:t>
            </a:r>
            <a:r>
              <a:rPr lang="en-US" sz="1800" dirty="0" err="1">
                <a:latin typeface="+mj-lt"/>
              </a:rPr>
              <a:t>th</a:t>
            </a:r>
            <a:r>
              <a:rPr lang="en-US" sz="1800" dirty="0">
                <a:latin typeface="+mj-lt"/>
              </a:rPr>
              <a:t>, </a:t>
            </a:r>
            <a:r>
              <a:rPr lang="en-US" sz="1800" dirty="0" err="1">
                <a:latin typeface="+mj-lt"/>
              </a:rPr>
              <a:t>sh</a:t>
            </a:r>
            <a:r>
              <a:rPr lang="en-US" sz="1800" dirty="0">
                <a:latin typeface="+mj-lt"/>
              </a:rPr>
              <a:t>, ng.</a:t>
            </a:r>
          </a:p>
          <a:p>
            <a:pPr marL="0" indent="0" algn="l">
              <a:buNone/>
            </a:pPr>
            <a:r>
              <a:rPr lang="en-US" sz="1800" dirty="0">
                <a:latin typeface="+mj-lt"/>
              </a:rPr>
              <a:t>                                    </a:t>
            </a:r>
            <a:r>
              <a:rPr lang="en-US" sz="1800" dirty="0" err="1">
                <a:latin typeface="+mj-lt"/>
              </a:rPr>
              <a:t>ch</a:t>
            </a:r>
            <a:r>
              <a:rPr lang="en-US" sz="1800" dirty="0">
                <a:latin typeface="+mj-lt"/>
              </a:rPr>
              <a:t>-a-t             </a:t>
            </a:r>
            <a:r>
              <a:rPr lang="en-US" sz="1800" dirty="0" err="1">
                <a:latin typeface="+mj-lt"/>
              </a:rPr>
              <a:t>th</a:t>
            </a:r>
            <a:r>
              <a:rPr lang="en-US" sz="1800" dirty="0">
                <a:latin typeface="+mj-lt"/>
              </a:rPr>
              <a:t>-</a:t>
            </a:r>
            <a:r>
              <a:rPr lang="en-US" sz="1800" dirty="0" err="1">
                <a:latin typeface="+mj-lt"/>
              </a:rPr>
              <a:t>i</a:t>
            </a:r>
            <a:r>
              <a:rPr lang="en-US" sz="1800" dirty="0">
                <a:latin typeface="+mj-lt"/>
              </a:rPr>
              <a:t>-n             </a:t>
            </a:r>
          </a:p>
          <a:p>
            <a:pPr marL="0" indent="0" algn="l">
              <a:buNone/>
            </a:pPr>
            <a:r>
              <a:rPr lang="en-US" sz="1800" b="1" dirty="0">
                <a:latin typeface="+mj-lt"/>
              </a:rPr>
              <a:t>Trigraph</a:t>
            </a:r>
            <a:r>
              <a:rPr lang="en-US" sz="1800" dirty="0">
                <a:latin typeface="+mj-lt"/>
              </a:rPr>
              <a:t>: Three letters making one sound: for example, </a:t>
            </a:r>
            <a:r>
              <a:rPr lang="en-US" sz="1800" dirty="0" err="1">
                <a:latin typeface="+mj-lt"/>
              </a:rPr>
              <a:t>igh</a:t>
            </a:r>
            <a:r>
              <a:rPr lang="en-US" sz="1800" dirty="0">
                <a:latin typeface="+mj-lt"/>
              </a:rPr>
              <a:t>, ear.</a:t>
            </a:r>
          </a:p>
          <a:p>
            <a:pPr marL="0" indent="0" algn="l">
              <a:buNone/>
            </a:pPr>
            <a:r>
              <a:rPr lang="en-US" sz="1800" b="1" dirty="0">
                <a:latin typeface="+mj-lt"/>
              </a:rPr>
              <a:t>Split digraph</a:t>
            </a:r>
            <a:r>
              <a:rPr lang="en-US" sz="1800" dirty="0">
                <a:latin typeface="+mj-lt"/>
              </a:rPr>
              <a:t>: A digraph ‘split’ by a consonant: for example a-e in the word ‘cake’ or o-e in the word ‘stone’.</a:t>
            </a:r>
          </a:p>
          <a:p>
            <a:pPr marL="0" indent="0">
              <a:buNone/>
            </a:pPr>
            <a:r>
              <a:rPr lang="en-GB" sz="1800" b="1" dirty="0">
                <a:solidFill>
                  <a:srgbClr val="000000"/>
                </a:solidFill>
                <a:latin typeface="+mj-lt"/>
              </a:rPr>
              <a:t>Grapheme</a:t>
            </a:r>
            <a:r>
              <a:rPr lang="en-GB" sz="1800" dirty="0">
                <a:solidFill>
                  <a:srgbClr val="000000"/>
                </a:solidFill>
                <a:latin typeface="+mj-lt"/>
              </a:rPr>
              <a:t>: </a:t>
            </a:r>
            <a:r>
              <a:rPr lang="en-US" sz="1800" b="0" i="0" u="none" strike="noStrike" baseline="0" dirty="0">
                <a:latin typeface="+mj-lt"/>
              </a:rPr>
              <a:t>A letter or a group of letters representing one phoneme: for example, &lt;</a:t>
            </a:r>
            <a:r>
              <a:rPr lang="en-US" sz="1800" b="0" i="0" u="none" strike="noStrike" baseline="0" dirty="0" err="1">
                <a:latin typeface="+mj-lt"/>
              </a:rPr>
              <a:t>sh</a:t>
            </a:r>
            <a:r>
              <a:rPr lang="en-US" sz="1800" b="0" i="0" u="none" strike="noStrike" baseline="0" dirty="0">
                <a:latin typeface="+mj-lt"/>
              </a:rPr>
              <a:t>&gt;, &lt;</a:t>
            </a:r>
            <a:r>
              <a:rPr lang="en-US" sz="1800" b="0" i="0" u="none" strike="noStrike" baseline="0" dirty="0" err="1">
                <a:latin typeface="+mj-lt"/>
              </a:rPr>
              <a:t>ch</a:t>
            </a:r>
            <a:r>
              <a:rPr lang="en-US" sz="1800" b="0" i="0" u="none" strike="noStrike" baseline="0" dirty="0">
                <a:latin typeface="+mj-lt"/>
              </a:rPr>
              <a:t>&gt;, &lt;</a:t>
            </a:r>
            <a:r>
              <a:rPr lang="en-US" sz="1800" b="0" i="0" u="none" strike="noStrike" baseline="0" dirty="0" err="1">
                <a:latin typeface="+mj-lt"/>
              </a:rPr>
              <a:t>igh</a:t>
            </a:r>
            <a:r>
              <a:rPr lang="en-US" sz="1800" b="0" i="0" u="none" strike="noStrike" baseline="0" dirty="0">
                <a:latin typeface="+mj-lt"/>
              </a:rPr>
              <a:t>&gt;, &lt;</a:t>
            </a:r>
            <a:r>
              <a:rPr lang="en-US" sz="1800" b="0" i="0" u="none" strike="noStrike" baseline="0" dirty="0" err="1">
                <a:latin typeface="+mj-lt"/>
              </a:rPr>
              <a:t>ough</a:t>
            </a:r>
            <a:r>
              <a:rPr lang="en-US" sz="1800" b="0" i="0" u="none" strike="noStrike" baseline="0" dirty="0">
                <a:latin typeface="+mj-lt"/>
              </a:rPr>
              <a:t>&gt; (‘though’).</a:t>
            </a:r>
          </a:p>
          <a:p>
            <a:pPr marL="0" indent="0" algn="l">
              <a:buNone/>
            </a:pPr>
            <a:r>
              <a:rPr lang="en-US" sz="1800" b="1" dirty="0">
                <a:latin typeface="+mj-lt"/>
              </a:rPr>
              <a:t>Phoneme</a:t>
            </a:r>
            <a:r>
              <a:rPr lang="en-US" sz="1800" dirty="0">
                <a:latin typeface="+mj-lt"/>
              </a:rPr>
              <a:t>: </a:t>
            </a:r>
            <a:r>
              <a:rPr lang="en-US" sz="1800" b="0" i="0" u="none" strike="noStrike" baseline="0" dirty="0">
                <a:latin typeface="FS Lola"/>
              </a:rPr>
              <a:t>The smallest single identifiable sound: for example, the letters ‘</a:t>
            </a:r>
            <a:r>
              <a:rPr lang="en-US" sz="1800" b="0" i="0" u="none" strike="noStrike" baseline="0" dirty="0" err="1">
                <a:latin typeface="FS Lola"/>
              </a:rPr>
              <a:t>sh</a:t>
            </a:r>
            <a:r>
              <a:rPr lang="en-US" sz="1800" b="0" i="0" u="none" strike="noStrike" baseline="0" dirty="0">
                <a:latin typeface="FS Lola"/>
              </a:rPr>
              <a:t>’ represent just one phoneme (/</a:t>
            </a:r>
            <a:r>
              <a:rPr lang="en-US" sz="1800" b="0" i="0" u="none" strike="noStrike" baseline="0" dirty="0" err="1">
                <a:latin typeface="FS Lola"/>
              </a:rPr>
              <a:t>sh</a:t>
            </a:r>
            <a:r>
              <a:rPr lang="en-US" sz="1800" b="0" i="0" u="none" strike="noStrike" baseline="0" dirty="0">
                <a:latin typeface="FS Lola"/>
              </a:rPr>
              <a:t>/) but ‘</a:t>
            </a:r>
            <a:r>
              <a:rPr lang="en-US" sz="1800" b="0" i="0" u="none" strike="noStrike" baseline="0" dirty="0" err="1">
                <a:latin typeface="FS Lola"/>
              </a:rPr>
              <a:t>sp</a:t>
            </a:r>
            <a:r>
              <a:rPr lang="en-US" sz="1800" b="0" i="0" u="none" strike="noStrike" baseline="0" dirty="0">
                <a:latin typeface="FS Lola"/>
              </a:rPr>
              <a:t>’ represents two (/s/ and /p/). </a:t>
            </a:r>
          </a:p>
          <a:p>
            <a:pPr marL="0" indent="0" algn="l">
              <a:buNone/>
            </a:pPr>
            <a:r>
              <a:rPr lang="en-US" sz="1800" b="1" dirty="0">
                <a:latin typeface="+mj-lt"/>
              </a:rPr>
              <a:t>Segment</a:t>
            </a:r>
            <a:r>
              <a:rPr lang="en-US" sz="1800" dirty="0">
                <a:latin typeface="+mj-lt"/>
              </a:rPr>
              <a:t>: </a:t>
            </a:r>
            <a:r>
              <a:rPr lang="en-US" sz="1800" b="0" i="0" u="none" strike="noStrike" baseline="0" dirty="0">
                <a:latin typeface="+mj-lt"/>
              </a:rPr>
              <a:t>To split up a word into its individual phonemes in order to spell it: for example, the word ‘cat’ has three phonemes /c/ /a/ /t/. Children are asked to count the individual sounds in the word to help    	them to spell it. </a:t>
            </a:r>
          </a:p>
          <a:p>
            <a:pPr algn="l"/>
            <a:r>
              <a:rPr lang="en-US" sz="1800" dirty="0">
                <a:latin typeface="+mj-lt"/>
              </a:rPr>
              <a:t>	</a:t>
            </a:r>
            <a:r>
              <a:rPr lang="en-US" sz="1800" b="1" dirty="0">
                <a:latin typeface="+mj-lt"/>
              </a:rPr>
              <a:t>Sound talk</a:t>
            </a:r>
            <a:r>
              <a:rPr lang="en-US" sz="1800" dirty="0">
                <a:latin typeface="+mj-lt"/>
              </a:rPr>
              <a:t>: </a:t>
            </a:r>
            <a:r>
              <a:rPr lang="en-US" sz="1800" b="0" i="0" u="none" strike="noStrike" baseline="0" dirty="0">
                <a:latin typeface="+mj-lt"/>
              </a:rPr>
              <a:t>Oral sounding out of a word: for example, c–a–t. </a:t>
            </a:r>
          </a:p>
          <a:p>
            <a:pPr marL="0" indent="0" algn="l">
              <a:buNone/>
            </a:pPr>
            <a:r>
              <a:rPr lang="en-US" sz="1800" dirty="0">
                <a:latin typeface="+mj-lt"/>
              </a:rPr>
              <a:t>             </a:t>
            </a:r>
            <a:r>
              <a:rPr lang="en-US" sz="1800" b="1" dirty="0">
                <a:latin typeface="+mj-lt"/>
              </a:rPr>
              <a:t>Stretch</a:t>
            </a:r>
            <a:r>
              <a:rPr lang="en-US" sz="1800" dirty="0">
                <a:latin typeface="+mj-lt"/>
              </a:rPr>
              <a:t>: </a:t>
            </a:r>
            <a:r>
              <a:rPr lang="en-US" sz="1800" b="0" i="0" u="none" strike="noStrike" baseline="0" dirty="0">
                <a:latin typeface="+mj-lt"/>
              </a:rPr>
              <a:t>Elongate the sounds in a word to allow you to  	hear each sound clearly: for example, ‘</a:t>
            </a:r>
            <a:r>
              <a:rPr lang="en-US" sz="1800" b="0" i="0" u="none" strike="noStrike" baseline="0" dirty="0" err="1">
                <a:latin typeface="+mj-lt"/>
              </a:rPr>
              <a:t>caaarrr</a:t>
            </a:r>
            <a:r>
              <a:rPr lang="en-US" sz="1800" b="0" i="0" u="none" strike="noStrike" baseline="0" dirty="0">
                <a:latin typeface="+mj-lt"/>
              </a:rPr>
              <a:t>’. </a:t>
            </a:r>
          </a:p>
          <a:p>
            <a:pPr marL="0" indent="0" algn="l">
              <a:buNone/>
            </a:pPr>
            <a:r>
              <a:rPr lang="en-US" sz="1800" dirty="0">
                <a:latin typeface="+mj-lt"/>
              </a:rPr>
              <a:t>	</a:t>
            </a:r>
            <a:r>
              <a:rPr lang="en-US" sz="1800" dirty="0">
                <a:latin typeface="FS Lola"/>
              </a:rPr>
              <a:t>	</a:t>
            </a:r>
            <a:endParaRPr lang="en-US" sz="1800" b="0" i="0" u="none" strike="noStrike" baseline="0" dirty="0">
              <a:latin typeface="FS Lola"/>
            </a:endParaRPr>
          </a:p>
          <a:p>
            <a:pPr marL="0" indent="0" algn="l">
              <a:buNone/>
            </a:pPr>
            <a:endParaRPr lang="en-US" sz="1800" b="0" i="0" u="none" strike="noStrike" baseline="0" dirty="0">
              <a:latin typeface="+mj-lt"/>
            </a:endParaRP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392025B-8138-4A42-BE91-B8C8323A3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-818101"/>
            <a:ext cx="6870700" cy="1600200"/>
          </a:xfrm>
        </p:spPr>
        <p:txBody>
          <a:bodyPr/>
          <a:lstStyle/>
          <a:p>
            <a:r>
              <a:rPr lang="en-GB" dirty="0"/>
              <a:t>Phonics terminology</a:t>
            </a:r>
          </a:p>
        </p:txBody>
      </p:sp>
    </p:spTree>
    <p:extLst>
      <p:ext uri="{BB962C8B-B14F-4D97-AF65-F5344CB8AC3E}">
        <p14:creationId xmlns:p14="http://schemas.microsoft.com/office/powerpoint/2010/main" val="4265963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628717"/>
            <a:ext cx="7696200" cy="504056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/>
              <a:t>Identify rhyming words in story books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Play I Spy with initial sounds/sound talking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Make it fun – phonics/maths games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Opportunities to be creative at home – drawing, painting etc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Activities to develop fine motor strength – play dough, </a:t>
            </a:r>
            <a:r>
              <a:rPr lang="en-GB" sz="2000" dirty="0" err="1"/>
              <a:t>lego</a:t>
            </a:r>
            <a:endParaRPr lang="en-GB" sz="2000" dirty="0"/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Home reading - your child should read the words to you, pointing with their finger. When reading a word, your child will read each individual sound aloud then blend them together to read the word, e.g. r-e-d…red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Once they have sounded out each word they reread the sentence without sounding out. This skill takes time to develop so they may need your help with this initially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If your child is not yet able to sound out or blend, model saying the sounds and blending for them to repeat after you.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/>
              <a:t>‘Harder to read and spell’ words cannot be sounded out, e.g. ‘the’</a:t>
            </a:r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  <a:p>
            <a:pPr eaLnBrk="1" hangingPunct="1">
              <a:lnSpc>
                <a:spcPct val="80000"/>
              </a:lnSpc>
            </a:pPr>
            <a:endParaRPr lang="en-GB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392025B-8138-4A42-BE91-B8C8323A3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-947911"/>
            <a:ext cx="7590780" cy="1600200"/>
          </a:xfrm>
        </p:spPr>
        <p:txBody>
          <a:bodyPr/>
          <a:lstStyle/>
          <a:p>
            <a:r>
              <a:rPr lang="en-GB" sz="3200" dirty="0"/>
              <a:t>How to support your child</a:t>
            </a:r>
          </a:p>
        </p:txBody>
      </p:sp>
    </p:spTree>
    <p:extLst>
      <p:ext uri="{BB962C8B-B14F-4D97-AF65-F5344CB8AC3E}">
        <p14:creationId xmlns:p14="http://schemas.microsoft.com/office/powerpoint/2010/main" val="1988049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1512904"/>
            <a:ext cx="8136904" cy="3657600"/>
          </a:xfrm>
          <a:noFill/>
        </p:spPr>
        <p:txBody>
          <a:bodyPr/>
          <a:lstStyle/>
          <a:p>
            <a:pPr eaLnBrk="1" hangingPunct="1"/>
            <a:r>
              <a:rPr lang="en-GB" sz="2800" dirty="0"/>
              <a:t>Please name everything! Bags, water bottles, shoes, uniform</a:t>
            </a:r>
          </a:p>
          <a:p>
            <a:pPr eaLnBrk="1" hangingPunct="1"/>
            <a:r>
              <a:rPr lang="en-GB" sz="2800" dirty="0"/>
              <a:t>Spare clothes in a named bag on peg</a:t>
            </a:r>
          </a:p>
          <a:p>
            <a:pPr eaLnBrk="1" hangingPunct="1"/>
            <a:r>
              <a:rPr lang="en-GB" sz="2800" dirty="0"/>
              <a:t>Water bottle – washed and refilled at home. Please do not carry within book bag</a:t>
            </a:r>
          </a:p>
          <a:p>
            <a:pPr eaLnBrk="1" hangingPunct="1"/>
            <a:r>
              <a:rPr lang="en-GB" sz="2800" dirty="0"/>
              <a:t>Book bag – always keep reading books inside</a:t>
            </a:r>
          </a:p>
          <a:p>
            <a:pPr eaLnBrk="1" hangingPunct="1"/>
            <a:r>
              <a:rPr lang="en-GB" sz="2800" dirty="0"/>
              <a:t>PE kit and trainers on Mondays and Fridays</a:t>
            </a:r>
          </a:p>
          <a:p>
            <a:r>
              <a:rPr lang="en-GB" sz="2800" dirty="0"/>
              <a:t>Well-fitted plimsolls. Please check each half   		term</a:t>
            </a:r>
          </a:p>
        </p:txBody>
      </p:sp>
      <p:sp>
        <p:nvSpPr>
          <p:cNvPr id="12291" name="WordArt 6"/>
          <p:cNvSpPr>
            <a:spLocks noChangeArrowheads="1" noChangeShapeType="1" noTextEdit="1"/>
          </p:cNvSpPr>
          <p:nvPr/>
        </p:nvSpPr>
        <p:spPr bwMode="auto">
          <a:xfrm>
            <a:off x="683568" y="215916"/>
            <a:ext cx="7127875" cy="129698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GB" sz="3600" kern="10" dirty="0">
                <a:ln w="9525">
                  <a:noFill/>
                  <a:round/>
                  <a:headEnd/>
                  <a:tailEnd/>
                </a:ln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What your child needs in Reception…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6650" y="3717032"/>
            <a:ext cx="6870700" cy="1600200"/>
          </a:xfrm>
        </p:spPr>
        <p:txBody>
          <a:bodyPr/>
          <a:lstStyle/>
          <a:p>
            <a:r>
              <a:rPr lang="en-GB" dirty="0"/>
              <a:t>Questions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Thank you for coming!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12EB71-5797-4840-AE87-7856138F2712}"/>
              </a:ext>
            </a:extLst>
          </p:cNvPr>
          <p:cNvSpPr txBox="1"/>
          <p:nvPr/>
        </p:nvSpPr>
        <p:spPr>
          <a:xfrm>
            <a:off x="611560" y="1052736"/>
            <a:ext cx="7632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Google Classroom – logins and notifications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Volunteers – trips, reading in class 1:1</a:t>
            </a:r>
          </a:p>
        </p:txBody>
      </p:sp>
    </p:spTree>
    <p:extLst>
      <p:ext uri="{BB962C8B-B14F-4D97-AF65-F5344CB8AC3E}">
        <p14:creationId xmlns:p14="http://schemas.microsoft.com/office/powerpoint/2010/main" val="276141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9138"/>
            <a:ext cx="8893175" cy="3456086"/>
          </a:xfrm>
        </p:spPr>
        <p:txBody>
          <a:bodyPr/>
          <a:lstStyle/>
          <a:p>
            <a:pPr eaLnBrk="1" hangingPunct="1"/>
            <a:r>
              <a:rPr lang="en-GB" dirty="0">
                <a:solidFill>
                  <a:srgbClr val="00B050"/>
                </a:solidFill>
              </a:rPr>
              <a:t>Mrs Pannaman </a:t>
            </a:r>
            <a:r>
              <a:rPr lang="en-GB" dirty="0"/>
              <a:t>(Monday-Thursday)</a:t>
            </a:r>
          </a:p>
          <a:p>
            <a:pPr eaLnBrk="1" hangingPunct="1"/>
            <a:r>
              <a:rPr lang="en-GB" dirty="0">
                <a:solidFill>
                  <a:srgbClr val="00B050"/>
                </a:solidFill>
              </a:rPr>
              <a:t>Miss Lawford </a:t>
            </a:r>
            <a:r>
              <a:rPr lang="en-GB" dirty="0"/>
              <a:t>(Friday)</a:t>
            </a:r>
          </a:p>
          <a:p>
            <a:pPr marL="0" indent="0" eaLnBrk="1" hangingPunct="1">
              <a:buNone/>
            </a:pPr>
            <a:r>
              <a:rPr lang="en-GB" dirty="0"/>
              <a:t>   </a:t>
            </a:r>
            <a:r>
              <a:rPr lang="en-GB" u="sng" dirty="0"/>
              <a:t>Teaching Assistant</a:t>
            </a:r>
          </a:p>
          <a:p>
            <a:pPr eaLnBrk="1" hangingPunct="1"/>
            <a:r>
              <a:rPr lang="en-GB" dirty="0">
                <a:solidFill>
                  <a:srgbClr val="0070C0"/>
                </a:solidFill>
              </a:rPr>
              <a:t>Mrs </a:t>
            </a:r>
            <a:r>
              <a:rPr lang="en-GB" dirty="0" err="1">
                <a:solidFill>
                  <a:srgbClr val="0070C0"/>
                </a:solidFill>
              </a:rPr>
              <a:t>Lockie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/>
              <a:t>(Monday-Friday)</a:t>
            </a:r>
            <a:endParaRPr lang="en-GB" dirty="0">
              <a:solidFill>
                <a:srgbClr val="0070C0"/>
              </a:solidFill>
            </a:endParaRPr>
          </a:p>
          <a:p>
            <a:pPr marL="0" indent="0" eaLnBrk="1" hangingPunct="1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099" name="WordArt 4"/>
          <p:cNvSpPr>
            <a:spLocks noChangeArrowheads="1" noChangeShapeType="1" noTextEdit="1"/>
          </p:cNvSpPr>
          <p:nvPr/>
        </p:nvSpPr>
        <p:spPr bwMode="auto">
          <a:xfrm>
            <a:off x="2124075" y="908050"/>
            <a:ext cx="4572000" cy="6381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GB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Comic Sans MS"/>
              </a:rPr>
              <a:t>The Reception team…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73138"/>
          </a:xfrm>
        </p:spPr>
        <p:txBody>
          <a:bodyPr/>
          <a:lstStyle/>
          <a:p>
            <a:r>
              <a:rPr lang="en-GB" dirty="0"/>
              <a:t>Routines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88740"/>
            <a:ext cx="7696200" cy="468052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/>
              <a:t>Hang belongings on peg, change into plimsolls, go to the toilet, place water bottle in the tray, self register, get ready on the carpet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Regular handwashing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Mid morning – rolling snack time. Children are encouraged to be independent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Whole class teaching of new learning in short sessions on the carpet, adult-led tasks, group work, free-flow continuous provision, use of outdoor learning area, 1.1 	  activities with an adult</a:t>
            </a:r>
            <a:endParaRPr lang="en-GB" sz="1200" dirty="0"/>
          </a:p>
          <a:p>
            <a:pPr>
              <a:lnSpc>
                <a:spcPct val="90000"/>
              </a:lnSpc>
            </a:pPr>
            <a:endParaRPr lang="en-GB" sz="2800" dirty="0"/>
          </a:p>
          <a:p>
            <a:pPr marL="0" indent="0">
              <a:lnSpc>
                <a:spcPct val="90000"/>
              </a:lnSpc>
              <a:buNone/>
            </a:pPr>
            <a:endParaRPr lang="en-GB" sz="2800" dirty="0"/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4276CD-DAB8-4E0D-9155-A06F6D305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620688"/>
            <a:ext cx="8136904" cy="4681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84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 b="1" u="sng" dirty="0"/>
              <a:t>Questions</a:t>
            </a:r>
            <a:br>
              <a:rPr lang="en-GB" altLang="en-US" sz="2800" b="1" dirty="0"/>
            </a:br>
            <a:r>
              <a:rPr lang="en-GB" altLang="en-US" sz="2800" b="1" dirty="0"/>
              <a:t>If you have any questions or queries during the week you can:</a:t>
            </a:r>
            <a:endParaRPr lang="en-GB" sz="28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800" dirty="0"/>
              <a:t>Email admin FAO Reception Teachers</a:t>
            </a:r>
          </a:p>
          <a:p>
            <a:r>
              <a:rPr lang="en-GB" altLang="en-US" sz="2800" dirty="0"/>
              <a:t>Book an appointment via the school office to come and see either teacher</a:t>
            </a:r>
          </a:p>
          <a:p>
            <a:r>
              <a:rPr lang="en-GB" sz="2800" dirty="0"/>
              <a:t>Morning messages – send your child in with a brief note to enable us to remain focused on the children coming in</a:t>
            </a:r>
          </a:p>
          <a:p>
            <a:r>
              <a:rPr lang="en-GB" sz="2800" dirty="0"/>
              <a:t>Speak to class teacher at the end of the school day</a:t>
            </a:r>
            <a:endParaRPr lang="en-US" sz="2800" dirty="0"/>
          </a:p>
          <a:p>
            <a:endParaRPr lang="en-GB" altLang="en-US" sz="2800" dirty="0">
              <a:latin typeface="SassoonCR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21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-531440"/>
            <a:ext cx="6870700" cy="1600200"/>
          </a:xfrm>
        </p:spPr>
        <p:txBody>
          <a:bodyPr/>
          <a:lstStyle/>
          <a:p>
            <a:r>
              <a:rPr lang="en-GB" dirty="0"/>
              <a:t>Dates for your diary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779" y="1076962"/>
            <a:ext cx="8024564" cy="3657600"/>
          </a:xfrm>
        </p:spPr>
        <p:txBody>
          <a:bodyPr/>
          <a:lstStyle/>
          <a:p>
            <a:r>
              <a:rPr lang="en-GB" sz="3000" dirty="0"/>
              <a:t>Thursday 9th October - Harvest Festival in The Crossing 9.10am</a:t>
            </a:r>
          </a:p>
          <a:p>
            <a:r>
              <a:rPr lang="en-GB" sz="3000" dirty="0"/>
              <a:t>Parent Consultations (virtual): Tuesday 4</a:t>
            </a:r>
            <a:r>
              <a:rPr lang="en-GB" sz="3000" baseline="30000" dirty="0"/>
              <a:t>th</a:t>
            </a:r>
            <a:r>
              <a:rPr lang="en-GB" sz="3000" dirty="0"/>
              <a:t> and Thursday 6</a:t>
            </a:r>
            <a:r>
              <a:rPr lang="en-GB" sz="3000" baseline="30000" dirty="0"/>
              <a:t>th</a:t>
            </a:r>
            <a:r>
              <a:rPr lang="en-GB" sz="3000" dirty="0"/>
              <a:t> November</a:t>
            </a:r>
          </a:p>
          <a:p>
            <a:r>
              <a:rPr lang="en-GB" sz="3000" dirty="0"/>
              <a:t>Wednesday 10</a:t>
            </a:r>
            <a:r>
              <a:rPr lang="en-GB" sz="3000" baseline="30000" dirty="0"/>
              <a:t>th</a:t>
            </a:r>
            <a:r>
              <a:rPr lang="en-GB" sz="3000" dirty="0"/>
              <a:t> December - Carol Service at the Cathedral 1.15pm (Parents invited)</a:t>
            </a:r>
          </a:p>
          <a:p>
            <a:r>
              <a:rPr lang="en-GB" sz="3000" dirty="0"/>
              <a:t>Wednesday 17th December - Reception Christmas Carol Concert 9.15am (Parents and Special Friends)</a:t>
            </a:r>
          </a:p>
        </p:txBody>
      </p:sp>
    </p:spTree>
    <p:extLst>
      <p:ext uri="{BB962C8B-B14F-4D97-AF65-F5344CB8AC3E}">
        <p14:creationId xmlns:p14="http://schemas.microsoft.com/office/powerpoint/2010/main" val="847365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-531440"/>
            <a:ext cx="6870700" cy="1600200"/>
          </a:xfrm>
        </p:spPr>
        <p:txBody>
          <a:bodyPr/>
          <a:lstStyle/>
          <a:p>
            <a:r>
              <a:rPr lang="en-GB" dirty="0"/>
              <a:t>EYFS Curriculum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20100" cy="3657600"/>
          </a:xfrm>
        </p:spPr>
        <p:txBody>
          <a:bodyPr/>
          <a:lstStyle/>
          <a:p>
            <a:r>
              <a:rPr lang="en-GB" sz="3000" dirty="0">
                <a:solidFill>
                  <a:srgbClr val="FF0000"/>
                </a:solidFill>
              </a:rPr>
              <a:t>Personal, Social and Emotional Development</a:t>
            </a:r>
          </a:p>
          <a:p>
            <a:r>
              <a:rPr lang="en-GB" sz="3000" dirty="0">
                <a:solidFill>
                  <a:srgbClr val="FF0000"/>
                </a:solidFill>
              </a:rPr>
              <a:t>Communication and Language</a:t>
            </a:r>
          </a:p>
          <a:p>
            <a:r>
              <a:rPr lang="en-GB" sz="3000" dirty="0">
                <a:solidFill>
                  <a:srgbClr val="FF0000"/>
                </a:solidFill>
              </a:rPr>
              <a:t>Physical Development</a:t>
            </a:r>
          </a:p>
          <a:p>
            <a:r>
              <a:rPr lang="en-GB" sz="3000" dirty="0">
                <a:solidFill>
                  <a:srgbClr val="0070C0"/>
                </a:solidFill>
              </a:rPr>
              <a:t>Literacy</a:t>
            </a:r>
          </a:p>
          <a:p>
            <a:r>
              <a:rPr lang="en-GB" sz="3000" dirty="0">
                <a:solidFill>
                  <a:srgbClr val="0070C0"/>
                </a:solidFill>
              </a:rPr>
              <a:t>Mathematical Development</a:t>
            </a:r>
          </a:p>
          <a:p>
            <a:r>
              <a:rPr lang="en-GB" sz="3000" dirty="0">
                <a:solidFill>
                  <a:srgbClr val="0070C0"/>
                </a:solidFill>
              </a:rPr>
              <a:t>Understanding the World</a:t>
            </a:r>
          </a:p>
          <a:p>
            <a:r>
              <a:rPr lang="en-GB" sz="3000" dirty="0">
                <a:solidFill>
                  <a:srgbClr val="0070C0"/>
                </a:solidFill>
              </a:rPr>
              <a:t>Expressive Arts and Design</a:t>
            </a:r>
          </a:p>
          <a:p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386455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11011-18AB-4EFF-9832-B55D11E27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-675456"/>
            <a:ext cx="6870700" cy="1600200"/>
          </a:xfrm>
        </p:spPr>
        <p:txBody>
          <a:bodyPr/>
          <a:lstStyle/>
          <a:p>
            <a:r>
              <a:rPr lang="en-GB" dirty="0"/>
              <a:t>English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C3996E-CD6D-473D-97DE-CFB68A13846A}"/>
              </a:ext>
            </a:extLst>
          </p:cNvPr>
          <p:cNvSpPr txBox="1"/>
          <p:nvPr/>
        </p:nvSpPr>
        <p:spPr>
          <a:xfrm>
            <a:off x="107504" y="1052736"/>
            <a:ext cx="820891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effectLst/>
                <a:latin typeface="Cabin"/>
              </a:rPr>
              <a:t>The Write Stuff is based on two </a:t>
            </a:r>
            <a:r>
              <a:rPr lang="en-GB" i="0" dirty="0">
                <a:effectLst/>
                <a:latin typeface="Cabin"/>
              </a:rPr>
              <a:t>guiding</a:t>
            </a:r>
            <a:r>
              <a:rPr lang="en-GB" b="0" i="0" dirty="0">
                <a:effectLst/>
                <a:latin typeface="Cabin"/>
              </a:rPr>
              <a:t> principles; teaching sequences that slide between experience days and sentence stacking lessons. With modelling at the heart of them, the sentence stacking lessons are broken into bite-sized chunks and taught under the structural framework of The Writing Rainbow. We prepare children for writing by modelling the ideas, grammar or techniques of writing. </a:t>
            </a:r>
            <a:br>
              <a:rPr lang="en-GB" dirty="0"/>
            </a:br>
            <a:br>
              <a:rPr lang="en-GB" dirty="0"/>
            </a:br>
            <a:r>
              <a:rPr lang="en-GB" b="1" i="0" dirty="0">
                <a:effectLst/>
                <a:latin typeface="Cabin"/>
              </a:rPr>
              <a:t>Key aspects of The Write Stuff system include: </a:t>
            </a:r>
            <a:br>
              <a:rPr lang="en-GB" dirty="0"/>
            </a:br>
            <a:br>
              <a:rPr lang="en-GB" dirty="0"/>
            </a:br>
            <a:r>
              <a:rPr lang="en-GB" b="0" i="0" dirty="0">
                <a:effectLst/>
                <a:latin typeface="Cabin"/>
              </a:rPr>
              <a:t>🌟 The Write Stuff builds pupils’ confidence with sentence structure. </a:t>
            </a:r>
            <a:br>
              <a:rPr lang="en-GB" dirty="0"/>
            </a:br>
            <a:br>
              <a:rPr lang="en-GB" dirty="0"/>
            </a:br>
            <a:r>
              <a:rPr lang="en-GB" b="0" i="0" dirty="0">
                <a:effectLst/>
                <a:latin typeface="Cabin"/>
              </a:rPr>
              <a:t>🌟 The approach widens the repertoire of writing options for pupils. </a:t>
            </a:r>
            <a:br>
              <a:rPr lang="en-GB" dirty="0"/>
            </a:br>
            <a:br>
              <a:rPr lang="en-GB" dirty="0"/>
            </a:br>
            <a:r>
              <a:rPr lang="en-GB" b="0" i="0" dirty="0">
                <a:effectLst/>
                <a:latin typeface="Cabin"/>
              </a:rPr>
              <a:t>🌟 Pupils gain an understanding of the ‘whole’ piece that they are writing. </a:t>
            </a:r>
            <a:br>
              <a:rPr lang="en-GB" dirty="0"/>
            </a:br>
            <a:br>
              <a:rPr lang="en-GB" dirty="0"/>
            </a:br>
            <a:r>
              <a:rPr lang="en-GB" b="0" i="0" dirty="0">
                <a:effectLst/>
                <a:latin typeface="Cabin"/>
              </a:rPr>
              <a:t>🌟 Organisation of their ideas and cohesion between them is strengthened. </a:t>
            </a:r>
            <a:endParaRPr lang="en-GB" dirty="0"/>
          </a:p>
        </p:txBody>
      </p:sp>
      <p:pic>
        <p:nvPicPr>
          <p:cNvPr id="1026" name="Picture 2" descr="The Write Stuff: Amazon.co.uk: Considine, Jane: 9781907581939: Books">
            <a:extLst>
              <a:ext uri="{FF2B5EF4-FFF2-40B4-BE49-F238E27FC236}">
                <a16:creationId xmlns:a16="http://schemas.microsoft.com/office/drawing/2014/main" id="{DE3CE120-7DEC-4500-8B02-FDF51045C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267" y="4698299"/>
            <a:ext cx="1475184" cy="1925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935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-171400"/>
            <a:ext cx="6870700" cy="972344"/>
          </a:xfrm>
        </p:spPr>
        <p:txBody>
          <a:bodyPr/>
          <a:lstStyle/>
          <a:p>
            <a:r>
              <a:rPr lang="en-GB" dirty="0"/>
              <a:t>Maths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95531"/>
            <a:ext cx="7920880" cy="5256584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buNone/>
            </a:pPr>
            <a:r>
              <a:rPr lang="en-GB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Match, sort and compare</a:t>
            </a:r>
          </a:p>
          <a:p>
            <a:pPr marL="0" indent="0" algn="just">
              <a:lnSpc>
                <a:spcPct val="115000"/>
              </a:lnSpc>
              <a:buNone/>
            </a:pPr>
            <a:endParaRPr lang="en-GB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GB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 and patterns</a:t>
            </a:r>
            <a:endParaRPr lang="en-GB" sz="20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en-GB" sz="20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Number: 1, 2 and 3</a:t>
            </a:r>
          </a:p>
          <a:p>
            <a:pPr marL="0" indent="0" algn="just">
              <a:lnSpc>
                <a:spcPct val="115000"/>
              </a:lnSpc>
              <a:buNone/>
            </a:pPr>
            <a:endParaRPr lang="en-GB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Shape and measure: Circles and triangles</a:t>
            </a:r>
            <a:endParaRPr lang="en-GB" sz="20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en-GB" sz="2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Number: 1, 2, 3, 4, 5</a:t>
            </a:r>
            <a:endParaRPr lang="en-GB" sz="20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Shape and measure: Shapes with 4 sides</a:t>
            </a:r>
            <a:endParaRPr lang="en-GB" sz="2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C579F1-A877-4839-B7AD-4CD49964FD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795531"/>
            <a:ext cx="3065780" cy="2289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65967D0-2E63-495B-854A-EA242BFEDFD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703" y="3275226"/>
            <a:ext cx="2941721" cy="2097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4970203"/>
      </p:ext>
    </p:extLst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2628</TotalTime>
  <Words>1185</Words>
  <Application>Microsoft Office PowerPoint</Application>
  <PresentationFormat>On-screen Show (4:3)</PresentationFormat>
  <Paragraphs>110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Cabin</vt:lpstr>
      <vt:lpstr>Comic Sans MS</vt:lpstr>
      <vt:lpstr>FS Lola</vt:lpstr>
      <vt:lpstr>SassoonCRInfant</vt:lpstr>
      <vt:lpstr>Crayons</vt:lpstr>
      <vt:lpstr>Abbey CE VA Primary School Reception 2025-26  Welcome to Reception!</vt:lpstr>
      <vt:lpstr>PowerPoint Presentation</vt:lpstr>
      <vt:lpstr>Routines</vt:lpstr>
      <vt:lpstr>PowerPoint Presentation</vt:lpstr>
      <vt:lpstr>Questions If you have any questions or queries during the week you can:</vt:lpstr>
      <vt:lpstr>Dates for your diary</vt:lpstr>
      <vt:lpstr>EYFS Curriculum Areas</vt:lpstr>
      <vt:lpstr>English</vt:lpstr>
      <vt:lpstr>Maths</vt:lpstr>
      <vt:lpstr>Reading </vt:lpstr>
      <vt:lpstr>Phonics and Reading</vt:lpstr>
      <vt:lpstr>Phonics terminology</vt:lpstr>
      <vt:lpstr>How to support your child</vt:lpstr>
      <vt:lpstr>PowerPoint Presentation</vt:lpstr>
      <vt:lpstr>Questions  Thank you for coming!</vt:lpstr>
    </vt:vector>
  </TitlesOfParts>
  <Company>Crookham Infant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Neen</dc:creator>
  <cp:lastModifiedBy>Hannah Pannaman</cp:lastModifiedBy>
  <cp:revision>165</cp:revision>
  <cp:lastPrinted>2022-09-16T08:56:14Z</cp:lastPrinted>
  <dcterms:created xsi:type="dcterms:W3CDTF">2009-07-13T16:43:47Z</dcterms:created>
  <dcterms:modified xsi:type="dcterms:W3CDTF">2025-09-15T14:55:38Z</dcterms:modified>
</cp:coreProperties>
</file>